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5" d="100"/>
          <a:sy n="155" d="100"/>
        </p:scale>
        <p:origin x="-227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5D64FB5-7236-4C75-9140-0462259F96CF}" type="datetimeFigureOut">
              <a:rPr lang="en-US" smtClean="0"/>
              <a:t>6/30/2011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A1A3AA-6EFD-47DF-944E-EB981A9F8FA9}"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64FB5-7236-4C75-9140-0462259F96CF}" type="datetimeFigureOut">
              <a:rPr lang="en-US" smtClean="0"/>
              <a:t>6/30/2011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A1A3AA-6EFD-47DF-944E-EB981A9F8FA9}"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9A1A3AA-6EFD-47DF-944E-EB981A9F8FA9}"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D64FB5-7236-4C75-9140-0462259F96CF}" type="datetimeFigureOut">
              <a:rPr lang="en-US" smtClean="0"/>
              <a:t>6/30/2011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5D64FB5-7236-4C75-9140-0462259F96CF}" type="datetimeFigureOut">
              <a:rPr lang="en-US" smtClean="0"/>
              <a:t>6/30/2011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79A1A3AA-6EFD-47DF-944E-EB981A9F8FA9}"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D5D64FB5-7236-4C75-9140-0462259F96CF}" type="datetimeFigureOut">
              <a:rPr lang="en-US" smtClean="0"/>
              <a:t>6/30/2011</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A1A3AA-6EFD-47DF-944E-EB981A9F8FA9}"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5D64FB5-7236-4C75-9140-0462259F96CF}" type="datetimeFigureOut">
              <a:rPr lang="en-US" smtClean="0"/>
              <a:t>6/30/2011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A1A3AA-6EFD-47DF-944E-EB981A9F8FA9}"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5D64FB5-7236-4C75-9140-0462259F96CF}" type="datetimeFigureOut">
              <a:rPr lang="en-US" smtClean="0"/>
              <a:t>6/30/2011</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9A1A3AA-6EFD-47DF-944E-EB981A9F8FA9}"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D64FB5-7236-4C75-9140-0462259F96CF}" type="datetimeFigureOut">
              <a:rPr lang="en-US" smtClean="0"/>
              <a:t>6/30/2011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79A1A3AA-6EFD-47DF-944E-EB981A9F8FA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5D64FB5-7236-4C75-9140-0462259F96CF}" type="datetimeFigureOut">
              <a:rPr lang="en-US" smtClean="0"/>
              <a:t>6/30/2011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9A1A3AA-6EFD-47DF-944E-EB981A9F8FA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9A1A3AA-6EFD-47DF-944E-EB981A9F8FA9}"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5D64FB5-7236-4C75-9140-0462259F96CF}" type="datetimeFigureOut">
              <a:rPr lang="en-US" smtClean="0"/>
              <a:t>6/30/2011</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9A1A3AA-6EFD-47DF-944E-EB981A9F8FA9}"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5D64FB5-7236-4C75-9140-0462259F96CF}" type="datetimeFigureOut">
              <a:rPr lang="en-US" smtClean="0"/>
              <a:t>6/30/2011</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5D64FB5-7236-4C75-9140-0462259F96CF}" type="datetimeFigureOut">
              <a:rPr lang="en-US" smtClean="0"/>
              <a:t>6/30/2011</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9A1A3AA-6EFD-47DF-944E-EB981A9F8FA9}"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 F. Drake State Technical College </a:t>
            </a:r>
          </a:p>
          <a:p>
            <a:r>
              <a:rPr lang="en-US" dirty="0" smtClean="0"/>
              <a:t>Huntsville, AL</a:t>
            </a:r>
            <a:endParaRPr lang="en-US" dirty="0"/>
          </a:p>
        </p:txBody>
      </p:sp>
      <p:sp>
        <p:nvSpPr>
          <p:cNvPr id="2" name="Title 1"/>
          <p:cNvSpPr>
            <a:spLocks noGrp="1"/>
          </p:cNvSpPr>
          <p:nvPr>
            <p:ph type="ctrTitle"/>
          </p:nvPr>
        </p:nvSpPr>
        <p:spPr/>
        <p:txBody>
          <a:bodyPr/>
          <a:lstStyle/>
          <a:p>
            <a:r>
              <a:rPr lang="en-US" dirty="0" smtClean="0"/>
              <a:t>Carolyn Henderson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of Success</a:t>
            </a:r>
            <a:endParaRPr lang="en-US" dirty="0"/>
          </a:p>
        </p:txBody>
      </p:sp>
      <p:sp>
        <p:nvSpPr>
          <p:cNvPr id="3" name="Content Placeholder 2"/>
          <p:cNvSpPr>
            <a:spLocks noGrp="1"/>
          </p:cNvSpPr>
          <p:nvPr>
            <p:ph sz="quarter" idx="1"/>
          </p:nvPr>
        </p:nvSpPr>
        <p:spPr/>
        <p:txBody>
          <a:bodyPr/>
          <a:lstStyle/>
          <a:p>
            <a:r>
              <a:rPr lang="en-US" dirty="0" smtClean="0"/>
              <a:t>Recruitment </a:t>
            </a:r>
          </a:p>
          <a:p>
            <a:r>
              <a:rPr lang="en-US" dirty="0" smtClean="0"/>
              <a:t>Student lead Organization</a:t>
            </a:r>
          </a:p>
          <a:p>
            <a:r>
              <a:rPr lang="en-US" dirty="0" smtClean="0"/>
              <a:t>President Meets with the students </a:t>
            </a:r>
            <a:endParaRPr lang="en-US" dirty="0"/>
          </a:p>
          <a:p>
            <a:r>
              <a:rPr lang="en-US" dirty="0" smtClean="0"/>
              <a:t>Administrations Support</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smtClean="0"/>
              <a:t>INSTITUTIONAL MISSION STATEMENT</a:t>
            </a:r>
            <a:br>
              <a:rPr lang="en-US" b="1" dirty="0" smtClean="0"/>
            </a:br>
            <a:endParaRPr lang="en-US" dirty="0"/>
          </a:p>
        </p:txBody>
      </p:sp>
      <p:sp>
        <p:nvSpPr>
          <p:cNvPr id="3" name="Content Placeholder 2"/>
          <p:cNvSpPr>
            <a:spLocks noGrp="1"/>
          </p:cNvSpPr>
          <p:nvPr>
            <p:ph sz="quarter" idx="1"/>
          </p:nvPr>
        </p:nvSpPr>
        <p:spPr>
          <a:ln>
            <a:solidFill>
              <a:schemeClr val="accent1"/>
            </a:solidFill>
          </a:ln>
        </p:spPr>
        <p:txBody>
          <a:bodyPr>
            <a:normAutofit fontScale="85000" lnSpcReduction="20000"/>
          </a:bodyPr>
          <a:lstStyle/>
          <a:p>
            <a:r>
              <a:rPr lang="en-US" dirty="0" smtClean="0"/>
              <a:t/>
            </a:r>
            <a:br>
              <a:rPr lang="en-US" dirty="0" smtClean="0"/>
            </a:br>
            <a:r>
              <a:rPr lang="en-US" dirty="0" smtClean="0"/>
              <a:t>J. F. Drake State Technical College is a </a:t>
            </a:r>
            <a:r>
              <a:rPr lang="en-US" b="1" dirty="0" smtClean="0"/>
              <a:t>student-centered</a:t>
            </a:r>
            <a:r>
              <a:rPr lang="en-US" dirty="0" smtClean="0"/>
              <a:t>, two-year public institution of higher education offering certificate and associate degree programs, as well as specialized training for business and industry. Additionally, the college seeks to satisfy the diverse needs and academic pursuits of the community by offering adult education and transitional studies, noncredit short-term courses, college/university transfer, and continuing education courses that provide the citizens of North Alabama with flexible and innovative, academic, career and technical education at a reasonable cost.</a:t>
            </a:r>
          </a:p>
          <a:p>
            <a:r>
              <a:rPr lang="en-US" dirty="0" smtClean="0"/>
              <a:t>Approved by the Alabama State Board Education - March 24, 2011</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smtClean="0"/>
              <a:t>Student Profile:</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marL="514350" indent="-514350"/>
            <a:r>
              <a:rPr lang="en-US" dirty="0" smtClean="0"/>
              <a:t>Black, Non-Hispanic 	55%</a:t>
            </a:r>
            <a:br>
              <a:rPr lang="en-US" dirty="0" smtClean="0"/>
            </a:br>
            <a:r>
              <a:rPr lang="en-US" dirty="0" smtClean="0"/>
              <a:t>White, Non-Hispanic 	37%</a:t>
            </a:r>
            <a:br>
              <a:rPr lang="en-US" dirty="0" smtClean="0"/>
            </a:br>
            <a:r>
              <a:rPr lang="en-US" dirty="0" smtClean="0"/>
              <a:t>Asian				1%</a:t>
            </a:r>
            <a:br>
              <a:rPr lang="en-US" dirty="0" smtClean="0"/>
            </a:br>
            <a:r>
              <a:rPr lang="en-US" dirty="0" smtClean="0"/>
              <a:t>Hispanic 			2%</a:t>
            </a:r>
            <a:br>
              <a:rPr lang="en-US" dirty="0" smtClean="0"/>
            </a:br>
            <a:r>
              <a:rPr lang="en-US" dirty="0" smtClean="0"/>
              <a:t>Other 				5%</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758952"/>
          </a:xfrm>
        </p:spPr>
        <p:txBody>
          <a:bodyPr>
            <a:normAutofit fontScale="90000"/>
          </a:bodyPr>
          <a:lstStyle/>
          <a:p>
            <a:r>
              <a:rPr lang="en-US" b="1" dirty="0" smtClean="0"/>
              <a:t>Service Area:</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Madison County, </a:t>
            </a:r>
          </a:p>
          <a:p>
            <a:r>
              <a:rPr lang="en-US" dirty="0" smtClean="0"/>
              <a:t>Jackson County </a:t>
            </a:r>
          </a:p>
          <a:p>
            <a:r>
              <a:rPr lang="en-US" dirty="0" smtClean="0"/>
              <a:t>Northern Morgan County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Four-year College Transfer Programs</a:t>
            </a:r>
            <a:endParaRPr lang="en-US" dirty="0"/>
          </a:p>
        </p:txBody>
      </p:sp>
      <p:sp>
        <p:nvSpPr>
          <p:cNvPr id="3" name="Content Placeholder 2"/>
          <p:cNvSpPr>
            <a:spLocks noGrp="1"/>
          </p:cNvSpPr>
          <p:nvPr>
            <p:ph sz="quarter" idx="1"/>
          </p:nvPr>
        </p:nvSpPr>
        <p:spPr/>
        <p:txBody>
          <a:bodyPr/>
          <a:lstStyle/>
          <a:p>
            <a:r>
              <a:rPr lang="en-US" dirty="0" smtClean="0"/>
              <a:t>Alabama Agricultural &amp; Mechanical University (Huntsville, AL) </a:t>
            </a:r>
          </a:p>
          <a:p>
            <a:r>
              <a:rPr lang="en-US" dirty="0" smtClean="0"/>
              <a:t>Athens State University (Athens, AL)</a:t>
            </a:r>
          </a:p>
          <a:p>
            <a:r>
              <a:rPr lang="en-US" dirty="0" smtClean="0"/>
              <a:t>Additional Colleges</a:t>
            </a:r>
          </a:p>
          <a:p>
            <a:pPr>
              <a:buNone/>
            </a:pPr>
            <a:r>
              <a:rPr lang="en-US" dirty="0" smtClean="0"/>
              <a:t>		*University of Alabama</a:t>
            </a:r>
          </a:p>
          <a:p>
            <a:pPr>
              <a:buNone/>
            </a:pPr>
            <a:r>
              <a:rPr lang="en-US" dirty="0"/>
              <a:t>	</a:t>
            </a:r>
            <a:r>
              <a:rPr lang="en-US" dirty="0" smtClean="0"/>
              <a:t>	*Oakwood College</a:t>
            </a:r>
          </a:p>
          <a:p>
            <a:pPr>
              <a:buNone/>
            </a:pPr>
            <a:r>
              <a:rPr lang="en-US" dirty="0"/>
              <a:t> </a:t>
            </a:r>
            <a:r>
              <a:rPr lang="en-US" dirty="0" smtClean="0"/>
              <a:t>         * Calhoun Community College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Institutional/ Program Strengths</a:t>
            </a:r>
            <a:endParaRPr lang="en-US" dirty="0"/>
          </a:p>
        </p:txBody>
      </p:sp>
      <p:sp>
        <p:nvSpPr>
          <p:cNvPr id="3" name="Content Placeholder 2"/>
          <p:cNvSpPr>
            <a:spLocks noGrp="1"/>
          </p:cNvSpPr>
          <p:nvPr>
            <p:ph sz="quarter" idx="1"/>
          </p:nvPr>
        </p:nvSpPr>
        <p:spPr/>
        <p:txBody>
          <a:bodyPr>
            <a:normAutofit/>
          </a:bodyPr>
          <a:lstStyle/>
          <a:p>
            <a:r>
              <a:rPr lang="en-US" dirty="0" smtClean="0"/>
              <a:t>Student Center College</a:t>
            </a:r>
          </a:p>
          <a:p>
            <a:r>
              <a:rPr lang="en-US" dirty="0" smtClean="0"/>
              <a:t>Student Support Services</a:t>
            </a:r>
          </a:p>
          <a:p>
            <a:r>
              <a:rPr lang="en-US" dirty="0" smtClean="0"/>
              <a:t>Intrusive Advisement</a:t>
            </a:r>
          </a:p>
          <a:p>
            <a:r>
              <a:rPr lang="en-US" dirty="0" smtClean="0"/>
              <a:t>Retention Collaboration</a:t>
            </a:r>
          </a:p>
          <a:p>
            <a:r>
              <a:rPr lang="en-US" dirty="0" smtClean="0"/>
              <a:t>Inter-disciplinary Teaching </a:t>
            </a:r>
          </a:p>
          <a:p>
            <a:r>
              <a:rPr lang="en-US" dirty="0" smtClean="0"/>
              <a:t>Mentoring Program</a:t>
            </a:r>
          </a:p>
          <a:p>
            <a:r>
              <a:rPr lang="en-US" dirty="0" smtClean="0"/>
              <a:t>Faculty Advisors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Institutional/Program Strengths (cont.)</a:t>
            </a:r>
            <a:endParaRPr lang="en-US" dirty="0"/>
          </a:p>
        </p:txBody>
      </p:sp>
      <p:sp>
        <p:nvSpPr>
          <p:cNvPr id="3" name="Content Placeholder 2"/>
          <p:cNvSpPr>
            <a:spLocks noGrp="1"/>
          </p:cNvSpPr>
          <p:nvPr>
            <p:ph sz="quarter" idx="1"/>
          </p:nvPr>
        </p:nvSpPr>
        <p:spPr/>
        <p:txBody>
          <a:bodyPr/>
          <a:lstStyle/>
          <a:p>
            <a:r>
              <a:rPr lang="en-US" dirty="0" smtClean="0"/>
              <a:t>Small Classroom</a:t>
            </a:r>
          </a:p>
          <a:p>
            <a:r>
              <a:rPr lang="en-US" dirty="0" smtClean="0"/>
              <a:t>Adult Education Program </a:t>
            </a:r>
          </a:p>
          <a:p>
            <a:r>
              <a:rPr lang="en-US" dirty="0" smtClean="0"/>
              <a:t>Student Orientation</a:t>
            </a:r>
          </a:p>
          <a:p>
            <a:r>
              <a:rPr lang="en-US" dirty="0" smtClean="0"/>
              <a:t>Student Follow-up</a:t>
            </a:r>
          </a:p>
          <a:p>
            <a:r>
              <a:rPr lang="en-US" dirty="0" smtClean="0"/>
              <a:t>Job Placement</a:t>
            </a:r>
          </a:p>
          <a:p>
            <a:r>
              <a:rPr lang="en-US" dirty="0" smtClean="0"/>
              <a:t>Continual Education –Faculty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Institutional/Program Challenges</a:t>
            </a:r>
            <a:endParaRPr lang="en-US" dirty="0"/>
          </a:p>
        </p:txBody>
      </p:sp>
      <p:sp>
        <p:nvSpPr>
          <p:cNvPr id="3" name="Content Placeholder 2"/>
          <p:cNvSpPr>
            <a:spLocks noGrp="1"/>
          </p:cNvSpPr>
          <p:nvPr>
            <p:ph sz="quarter" idx="1"/>
          </p:nvPr>
        </p:nvSpPr>
        <p:spPr/>
        <p:txBody>
          <a:bodyPr/>
          <a:lstStyle/>
          <a:p>
            <a:r>
              <a:rPr lang="en-US" dirty="0" smtClean="0"/>
              <a:t>Funding</a:t>
            </a:r>
          </a:p>
          <a:p>
            <a:r>
              <a:rPr lang="en-US" dirty="0" smtClean="0"/>
              <a:t>Variation in student ages and learning styles</a:t>
            </a:r>
          </a:p>
          <a:p>
            <a:r>
              <a:rPr lang="en-US" dirty="0" smtClean="0"/>
              <a:t>Withdrawal Rates</a:t>
            </a:r>
          </a:p>
          <a:p>
            <a:r>
              <a:rPr lang="en-US" dirty="0" smtClean="0"/>
              <a:t>Student Readiness </a:t>
            </a:r>
          </a:p>
          <a:p>
            <a:r>
              <a:rPr lang="en-US" dirty="0" smtClean="0"/>
              <a:t>Space</a:t>
            </a:r>
          </a:p>
          <a:p>
            <a:r>
              <a:rPr lang="en-US" dirty="0" smtClean="0"/>
              <a:t>Course Offerings</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of Success</a:t>
            </a:r>
            <a:endParaRPr lang="en-US" dirty="0"/>
          </a:p>
        </p:txBody>
      </p:sp>
      <p:sp>
        <p:nvSpPr>
          <p:cNvPr id="3" name="Content Placeholder 2"/>
          <p:cNvSpPr>
            <a:spLocks noGrp="1"/>
          </p:cNvSpPr>
          <p:nvPr>
            <p:ph sz="quarter" idx="1"/>
          </p:nvPr>
        </p:nvSpPr>
        <p:spPr/>
        <p:txBody>
          <a:bodyPr/>
          <a:lstStyle/>
          <a:p>
            <a:r>
              <a:rPr lang="en-US" dirty="0" smtClean="0"/>
              <a:t>Articulation Agreements –transfer to 4 year institution</a:t>
            </a:r>
          </a:p>
          <a:p>
            <a:r>
              <a:rPr lang="en-US" dirty="0" smtClean="0"/>
              <a:t>Campus Expansion to downtown area</a:t>
            </a:r>
          </a:p>
          <a:p>
            <a:r>
              <a:rPr lang="en-US" dirty="0" smtClean="0"/>
              <a:t>Transition of Students from Adult Education in to the College</a:t>
            </a:r>
          </a:p>
          <a:p>
            <a:r>
              <a:rPr lang="en-US" dirty="0" smtClean="0"/>
              <a:t>Partnerships with location industries for job placement</a:t>
            </a:r>
          </a:p>
          <a:p>
            <a:r>
              <a:rPr lang="en-US" dirty="0" smtClean="0"/>
              <a:t>Process for SACS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C48C5F50627147867884E1970B5DDE" ma:contentTypeVersion="2" ma:contentTypeDescription="Create a new document." ma:contentTypeScope="" ma:versionID="dedf404590c0450877f29567f342b268">
  <xsd:schema xmlns:xsd="http://www.w3.org/2001/XMLSchema" xmlns:xs="http://www.w3.org/2001/XMLSchema" xmlns:p="http://schemas.microsoft.com/office/2006/metadata/properties" xmlns:ns2="883de5d1-f789-4d3a-8862-b6fadebe4854" targetNamespace="http://schemas.microsoft.com/office/2006/metadata/properties" ma:root="true" ma:fieldsID="00a2c870ac8fd109ea9681cdac7dce00" ns2:_="">
    <xsd:import namespace="883de5d1-f789-4d3a-8862-b6fadebe4854"/>
    <xsd:element name="properties">
      <xsd:complexType>
        <xsd:sequence>
          <xsd:element name="documentManagement">
            <xsd:complexType>
              <xsd:all>
                <xsd:element ref="ns2:Description0" minOccurs="0"/>
                <xsd:element ref="ns2:Date_x0020_Pso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3de5d1-f789-4d3a-8862-b6fadebe4854"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Note"/>
      </xsd:simpleType>
    </xsd:element>
    <xsd:element name="Date_x0020_Psoted" ma:index="9" nillable="true" ma:displayName="Date Posted" ma:format="DateOnly" ma:internalName="Date_x0020_Pso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escription0 xmlns="883de5d1-f789-4d3a-8862-b6fadebe4854">Dr. Carolyn Henderson provides a campus profile of Drake State Technical College.</Description0>
    <Date_x0020_Psoted xmlns="883de5d1-f789-4d3a-8862-b6fadebe4854" xsi:nil="true"/>
  </documentManagement>
</p:properties>
</file>

<file path=customXml/itemProps1.xml><?xml version="1.0" encoding="utf-8"?>
<ds:datastoreItem xmlns:ds="http://schemas.openxmlformats.org/officeDocument/2006/customXml" ds:itemID="{0A24511F-2478-42FA-B964-39409DF6BD78}"/>
</file>

<file path=customXml/itemProps2.xml><?xml version="1.0" encoding="utf-8"?>
<ds:datastoreItem xmlns:ds="http://schemas.openxmlformats.org/officeDocument/2006/customXml" ds:itemID="{2DF0D721-B494-4484-9AFA-721837EC14C8}"/>
</file>

<file path=customXml/itemProps3.xml><?xml version="1.0" encoding="utf-8"?>
<ds:datastoreItem xmlns:ds="http://schemas.openxmlformats.org/officeDocument/2006/customXml" ds:itemID="{F7878996-E4E8-4589-A60B-060E01884E89}"/>
</file>

<file path=docProps/app.xml><?xml version="1.0" encoding="utf-8"?>
<Properties xmlns="http://schemas.openxmlformats.org/officeDocument/2006/extended-properties" xmlns:vt="http://schemas.openxmlformats.org/officeDocument/2006/docPropsVTypes">
  <Template>Civic</Template>
  <TotalTime>45</TotalTime>
  <Words>164</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Carolyn Henderson</vt:lpstr>
      <vt:lpstr>INSTITUTIONAL MISSION STATEMENT </vt:lpstr>
      <vt:lpstr>Student Profile: </vt:lpstr>
      <vt:lpstr>Service Area: </vt:lpstr>
      <vt:lpstr>Four-year College Transfer Programs</vt:lpstr>
      <vt:lpstr>Institutional/ Program Strengths</vt:lpstr>
      <vt:lpstr>Institutional/Program Strengths (cont.)</vt:lpstr>
      <vt:lpstr>Institutional/Program Challenges</vt:lpstr>
      <vt:lpstr>Highlights of Success</vt:lpstr>
      <vt:lpstr>Highlights of Success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Profile</dc:title>
  <dc:creator>User</dc:creator>
  <cp:lastModifiedBy>Calderon Galdeano, Emily</cp:lastModifiedBy>
  <cp:revision>5</cp:revision>
  <dcterms:created xsi:type="dcterms:W3CDTF">2011-06-10T10:29:55Z</dcterms:created>
  <dcterms:modified xsi:type="dcterms:W3CDTF">2011-06-30T19:00:32Z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0x01010000C48C5F50627147867884E1970B5DDE</vt:lpwstr>
  </property>
</Properties>
</file>